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6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2" r:id="rId25"/>
    <p:sldId id="283" r:id="rId26"/>
    <p:sldId id="28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B342D8-C353-4E16-9E8D-A74A78645874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FE1102-5F01-47ED-888D-AB4E945D0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9011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97B18-6789-4BE5-9C0A-332BFE4A76AD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7F34-FFB6-445D-8C62-53DAA84DB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4626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19BE-3E6E-43B6-BC51-052CC7D8EB1E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125C-F49F-4B38-AD59-AA5BF8D37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393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29F6-B3E0-42B8-AFF7-0FF61B7055EA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C049-299A-424B-88BF-C5CE68DD4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0156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AFDBD44-0C33-4691-8076-FD278A080F54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6045EB15-D552-4B78-BC9F-2A4835FFC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1264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B81B8B13-A4B3-41FB-AA8A-B74940EAFD43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F42F2D38-CAA0-420C-8625-5B20782B9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0851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DB811-4886-4B6D-89B2-D281F8CEF107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043CD-E527-49D2-B7A1-4F05C5313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2236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DBB827D-3DEE-4501-9CBA-9F7EAC0A1916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A605DFCB-4634-433E-9066-6209AB116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424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3AB6-22CF-4008-A47C-6B8A461ECB40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8A25-F161-46B9-8117-8ADFF5312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1850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E5C349-7A35-4A1C-AB65-98B022B971BB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62A43-9F46-4D17-B4BF-D83AB3E93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2800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329FDD6B-92D3-41DD-9857-F3FF297B9639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6AFF7572-0C90-4F1D-913B-117EAAE38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7740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">
              <a:schemeClr val="accent1">
                <a:tint val="44500"/>
                <a:satMod val="160000"/>
              </a:schemeClr>
            </a:gs>
            <a:gs pos="25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1A1E137-E3CC-46BF-85A1-D3999253B8E2}" type="datetime1">
              <a:rPr lang="en-US"/>
              <a:pPr>
                <a:defRPr/>
              </a:pPr>
              <a:t>4/4/2013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Lucida Sans Unicod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BFC382F-B6F3-412D-BA9F-D69D534F7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58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8E387-BFA9-44FE-80AD-6F08D5A9EDE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6477000" cy="120015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chemeClr val="bg1"/>
                </a:solidFill>
                <a:latin typeface="Calibri" pitchFamily="34" charset="0"/>
              </a:rPr>
              <a:t>Research, Assessment and Evaluation Department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Lee Ann Forsyth-Sells, Superintendent of Education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Anthony Corapi, Consultant</a:t>
            </a: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8963CD7-9759-4D1E-A11E-957899B77570}" type="slidenum">
              <a:rPr lang="en-US" sz="10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000" dirty="0">
              <a:solidFill>
                <a:srgbClr val="FFFFFF"/>
              </a:solidFill>
            </a:endParaRPr>
          </a:p>
        </p:txBody>
      </p:sp>
      <p:pic>
        <p:nvPicPr>
          <p:cNvPr id="26629" name="Picture 2" descr="Educators' Resource Gu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1350" y="2743201"/>
            <a:ext cx="2048669" cy="209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-368" t="-383" r="-368" b="-383"/>
          <a:stretch>
            <a:fillRect/>
          </a:stretch>
        </p:blipFill>
        <p:spPr bwMode="auto">
          <a:xfrm>
            <a:off x="304800" y="5334000"/>
            <a:ext cx="14160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75" y="457200"/>
            <a:ext cx="8523394" cy="207428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Educators’ Resource Guide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English Language Learners and Students with Special/Exceptional Needs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(Chapter 7)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432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Individualized Education Plans (IEP)are designed to provide students with an educational plan based on their needs.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Programs can include: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Additional or alternate curriculum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Accommodations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Adaptations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Individualization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Modifications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Changes to teaching technology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Support from school staff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Special Education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84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6DCD96-96D1-4EBA-A384-C8EB0D6DA127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Universal Design for Learning and Differentiated Instruction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effectLst/>
              </a:rPr>
              <a:t>Used in combination, UDL and DI enable </a:t>
            </a:r>
            <a:r>
              <a:rPr lang="en-US" sz="2400" dirty="0">
                <a:solidFill>
                  <a:schemeClr val="bg1"/>
                </a:solidFill>
                <a:effectLst/>
              </a:rPr>
              <a:t>teachers to respond effectively to the strengths and needs of all students.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</a:rPr>
              <a:t>UDL provides teachers with broad principles for planning instruction for a diverse group of students.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</a:rPr>
              <a:t>DI allows teachers to address specific skills and difficulties.</a:t>
            </a:r>
          </a:p>
        </p:txBody>
      </p:sp>
      <p:pic>
        <p:nvPicPr>
          <p:cNvPr id="32772" name="Picture 4" descr="February 23 2012-school photos part 3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86" y="3761294"/>
            <a:ext cx="2759413" cy="2169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February 23 2012-school photos part 2 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61294"/>
            <a:ext cx="2819400" cy="2114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15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386262"/>
          </a:xfrm>
        </p:spPr>
        <p:txBody>
          <a:bodyPr/>
          <a:lstStyle/>
          <a:p>
            <a:pPr marL="109537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09537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Design for Learning (UDL)</a:t>
            </a:r>
          </a:p>
          <a:p>
            <a:pPr marL="109537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Programming for Students with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Special/Exceptional Needs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2776" y="2569189"/>
            <a:ext cx="8077200" cy="295132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“Universal Design is not just a technique for special education; rather it is 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technique to enhance the learning for all students</a:t>
            </a:r>
            <a:r>
              <a:rPr lang="en-US" sz="2000" b="1" dirty="0" smtClean="0"/>
              <a:t>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b="1" dirty="0" smtClean="0"/>
              <a:t>                                                                         (Turnbull, Turnbull, Shank, Smith, &amp; Leal, 2002, p.92)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“In a diverse classroom, no single method can reach all learners.  Multiple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/>
              <a:t>pathways to achieving goals are needed.”</a:t>
            </a:r>
            <a:r>
              <a:rPr lang="en-US" sz="1600" b="1" dirty="0" smtClean="0"/>
              <a:t>                                            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r>
              <a:rPr lang="en-US" sz="1400" b="1" dirty="0" smtClean="0"/>
              <a:t>                                                                                   (Hitchcock, Myer, Rose, &amp; Jackson, 2002, p. 18)</a:t>
            </a:r>
            <a:r>
              <a:rPr lang="en-US" sz="3600" dirty="0" smtClean="0"/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5984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80B5-19A2-4877-87FE-1647D101552E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1066800"/>
            <a:ext cx="853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Differentiated Instruction (DI)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30480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26827" y="1759312"/>
            <a:ext cx="7620000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chemeClr val="bg1"/>
                </a:solidFill>
              </a:rPr>
              <a:t>To differentiate instruction is to recognize students’ varying levels of background knowledge, readiness to learn, language ability, learning preferences, and interests, and to react responsively.</a:t>
            </a:r>
          </a:p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chemeClr val="bg1"/>
                </a:solidFill>
              </a:rPr>
              <a:t>		</a:t>
            </a:r>
            <a:r>
              <a:rPr lang="en-US" sz="1400" i="1" dirty="0">
                <a:solidFill>
                  <a:schemeClr val="bg1"/>
                </a:solidFill>
              </a:rPr>
              <a:t>	             </a:t>
            </a:r>
            <a:endParaRPr lang="en-US" sz="1400" i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bg1"/>
                </a:solidFill>
              </a:rPr>
              <a:t>     </a:t>
            </a:r>
            <a:r>
              <a:rPr lang="en-US" sz="2000" b="1" i="1" dirty="0">
                <a:solidFill>
                  <a:schemeClr val="bg1"/>
                </a:solidFill>
              </a:rPr>
              <a:t>(Adapted from Hall, </a:t>
            </a:r>
            <a:r>
              <a:rPr lang="en-US" sz="2000" b="1" i="1" dirty="0" err="1">
                <a:solidFill>
                  <a:schemeClr val="bg1"/>
                </a:solidFill>
              </a:rPr>
              <a:t>Strangman</a:t>
            </a:r>
            <a:r>
              <a:rPr lang="en-US" sz="2000" b="1" i="1" dirty="0">
                <a:solidFill>
                  <a:schemeClr val="bg1"/>
                </a:solidFill>
              </a:rPr>
              <a:t>, &amp; Meyer, 2003, pp.2-3)</a:t>
            </a:r>
          </a:p>
        </p:txBody>
      </p:sp>
    </p:spTree>
    <p:extLst>
      <p:ext uri="{BB962C8B-B14F-4D97-AF65-F5344CB8AC3E}">
        <p14:creationId xmlns:p14="http://schemas.microsoft.com/office/powerpoint/2010/main" val="10119949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29EE2-5E67-4303-A3AB-6F8C05A75247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Differentiated Instruction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441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/>
              </a:rPr>
              <a:t>Students differ in their strengths, interests, learning style and readiness to learn.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/>
              </a:rPr>
              <a:t>Instruction must be adapted to suit these differing characteristics.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effectLst/>
              </a:rPr>
              <a:t>Elements to consider differentiating: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sz="2000" b="1" u="sng" dirty="0">
                <a:solidFill>
                  <a:schemeClr val="bg1"/>
                </a:solidFill>
                <a:effectLst/>
              </a:rPr>
              <a:t>Content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of learning 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bg1"/>
                </a:solidFill>
                <a:effectLst/>
              </a:rPr>
              <a:t>    (what and when to learn).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sz="2000" b="1" u="sng" dirty="0">
                <a:solidFill>
                  <a:schemeClr val="bg1"/>
                </a:solidFill>
                <a:effectLst/>
              </a:rPr>
              <a:t>Process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of learning (types of tasks/activities).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sz="2000" b="1" u="sng" dirty="0">
                <a:solidFill>
                  <a:schemeClr val="bg1"/>
                </a:solidFill>
                <a:effectLst/>
              </a:rPr>
              <a:t>Products 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of learning (ways to demonstrate).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en-US" sz="2000" b="1" u="sng" dirty="0">
                <a:solidFill>
                  <a:schemeClr val="bg1"/>
                </a:solidFill>
                <a:effectLst/>
              </a:rPr>
              <a:t>Affect/environment</a:t>
            </a:r>
            <a:r>
              <a:rPr lang="en-US" sz="2000" b="1" dirty="0">
                <a:solidFill>
                  <a:schemeClr val="bg1"/>
                </a:solidFill>
                <a:effectLst/>
              </a:rPr>
              <a:t> of learning (context and environment).</a:t>
            </a:r>
          </a:p>
          <a:p>
            <a:pPr lvl="1">
              <a:lnSpc>
                <a:spcPct val="90000"/>
              </a:lnSpc>
            </a:pPr>
            <a:endParaRPr lang="en-US" sz="2000" dirty="0">
              <a:effectLst/>
            </a:endParaRPr>
          </a:p>
        </p:txBody>
      </p:sp>
      <p:pic>
        <p:nvPicPr>
          <p:cNvPr id="43012" name="Picture 4" descr="February 23 2012-school photos part 4 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340088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175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F93AB6-F763-4D08-BD7F-9A951743C7B7}" type="slidenum">
              <a:rPr lang="en-US"/>
              <a:pPr/>
              <a:t>15</a:t>
            </a:fld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 Map of Differentiated Instruction</a:t>
            </a:r>
          </a:p>
        </p:txBody>
      </p:sp>
    </p:spTree>
    <p:extLst>
      <p:ext uri="{BB962C8B-B14F-4D97-AF65-F5344CB8AC3E}">
        <p14:creationId xmlns:p14="http://schemas.microsoft.com/office/powerpoint/2010/main" val="38636011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7990D-571F-48F5-9734-E51A1863DFEE}" type="slidenum">
              <a:rPr lang="en-US"/>
              <a:pPr/>
              <a:t>16</a:t>
            </a:fld>
            <a:endParaRPr lang="en-US"/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Tiered Approach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286000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	A tiered approach is an effective process to assessment and evaluation that sequentially increases the intensity of instruction and intervention</a:t>
            </a:r>
            <a:r>
              <a:rPr lang="en-US" sz="3200" b="1" i="1" dirty="0">
                <a:solidFill>
                  <a:schemeClr val="bg1"/>
                </a:solidFill>
              </a:rPr>
              <a:t>.</a:t>
            </a:r>
          </a:p>
          <a:p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58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1CADE-38C1-4418-A310-212DD27D0510}" type="slidenum">
              <a:rPr lang="en-US"/>
              <a:pPr/>
              <a:t>17</a:t>
            </a:fld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96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Tiered Approach</a:t>
            </a:r>
          </a:p>
        </p:txBody>
      </p:sp>
    </p:spTree>
    <p:extLst>
      <p:ext uri="{BB962C8B-B14F-4D97-AF65-F5344CB8AC3E}">
        <p14:creationId xmlns:p14="http://schemas.microsoft.com/office/powerpoint/2010/main" val="1473653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1B354-70D6-4E60-A018-A7A47D70F7E4}" type="slidenum">
              <a:rPr lang="en-US"/>
              <a:pPr/>
              <a:t>18</a:t>
            </a:fld>
            <a:endParaRPr lang="en-US"/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Tier One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Is classroom based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Begins with creating a class or individual profiles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Involves planning DI and assessment, including informal collaboration with other members of school staff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Gathers information from parents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Monitors students progress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111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349AEC-81C5-4F25-95B7-BC751D6D2BA0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Tier Two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CC00CC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</a:rPr>
              <a:t>FOR STUDENTS NOT SUCCESSFUL AT TIER ONE…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Is classroom based.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Involves more intensive instruction along with Tier One instruction.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Requires ongoing SBT meetings with staff to problem solve and determine programming </a:t>
            </a:r>
            <a:r>
              <a:rPr lang="en-US" sz="3200" b="1" dirty="0">
                <a:solidFill>
                  <a:schemeClr val="bg1"/>
                </a:solidFill>
              </a:rPr>
              <a:t>based on data.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91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Part 1: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English Language Learners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5DFCB-4634-433E-9066-6209AB1167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725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C779C0-0C83-455C-BDB1-0E4A80E9B1F3}" type="slidenum">
              <a:rPr lang="en-US"/>
              <a:pPr/>
              <a:t>20</a:t>
            </a:fld>
            <a:endParaRPr lang="en-US"/>
          </a:p>
        </p:txBody>
      </p:sp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Tier Three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FOR STUDENTS NOT SUCCESSFUL AT TIER ONE AND TWO…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Involves more in-depth assessment (psycho-educational)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Includes specialized instruction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Includes a variety of personnel</a:t>
            </a:r>
          </a:p>
        </p:txBody>
      </p:sp>
    </p:spTree>
    <p:extLst>
      <p:ext uri="{BB962C8B-B14F-4D97-AF65-F5344CB8AC3E}">
        <p14:creationId xmlns:p14="http://schemas.microsoft.com/office/powerpoint/2010/main" val="9244253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Assessment is an ongoing process.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Teachers use a variety of methods to gather information on student achievement, level of understanding and the effectiveness of strategies.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Methods:  observations, conferences and criterion-referenced performance tasks.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Information and data collected is used primarily for planning programs to meet each student’s strengths, interests, needs, and level of functioning.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3648"/>
            <a:ext cx="8229600" cy="16303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Considerations for Assessment, Evaluation and Communication of Achievement of Students with Special Needs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66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510448"/>
              </p:ext>
            </p:extLst>
          </p:nvPr>
        </p:nvGraphicFramePr>
        <p:xfrm>
          <a:off x="381000" y="1371600"/>
          <a:ext cx="8382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4046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Accommodations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Modifications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Alternative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Expectations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149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change to curricular expectations.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Grades/marks reflect the student’s achievement</a:t>
                      </a:r>
                      <a:r>
                        <a:rPr lang="en-US" baseline="0" dirty="0" smtClean="0"/>
                        <a:t> of grade-level expectations.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No reference to the accommodations appears in the comments.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modified curriculum expectations are described in the IEP.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Grades/marks reflect the student’s achievement of expectations in the IEP.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Expectations are not reflected</a:t>
                      </a:r>
                      <a:r>
                        <a:rPr lang="en-US" baseline="0" dirty="0" smtClean="0"/>
                        <a:t> in the curriculum.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The specific expectations developed for the student are described in the IEP.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An alternative report is completed with anecdotal comments regarding the student’s achievement of alternative expectations in the IEP.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3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Accommodations, Modifications and Alternative Expectations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663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How can I modify the curriculum?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You can modify the curriculum by increasing and/or reducing the number and/or complexity of the curriculum expectations from the regular grade level.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You can develop expectations that reflect the knowledge and skills required in the curriculum for a different grade level to meet students learning needs, allow further learning growth, and maximize student achievement.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Frequently Asked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453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How do I assess and evaluate a student with an IEP?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Evaluate student progress in relation to the curriculum expectations as outlined on the individual plan. 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Review each student’s plan on a regular basis to determine whether or not the goals/objectives need to be revised to better meet the needs of the student.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Frequently Asked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833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How do I determine which grade level expectations are appropriate for a student requiring curriculum modifications?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To determine the appropriate grade level expectations, review the previous student plan.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Conduct assessments on a regular basis to ensure the grade level expectations are appropriate.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Frequently Asked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293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How do I know what my students’ needs are?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It is important to get to know your students at the start of the school year by assessing their readiness, interests, learning styles, and/or multiple intelligences.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It is important to review student records (IEPs), student plans, past report cards and other relevant information.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Consultation with former teachers is also key to determining needs.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Frequently Asked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809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200400"/>
            <a:ext cx="8458200" cy="1448761"/>
          </a:xfrm>
        </p:spPr>
        <p:txBody>
          <a:bodyPr>
            <a:noAutofit/>
          </a:bodyPr>
          <a:lstStyle/>
          <a:p>
            <a:pPr algn="ctr"/>
            <a:r>
              <a:rPr lang="en-US" sz="3600" b="0" i="1" dirty="0" smtClean="0">
                <a:solidFill>
                  <a:schemeClr val="bg1"/>
                </a:solidFill>
              </a:rPr>
              <a:t>“ELLs bring a wealth of knowledge and experience that when tapped, enriches the knowledge and understanding of all learners in the classroom.”</a:t>
            </a:r>
            <a:r>
              <a:rPr lang="en-US" sz="4000" b="0" i="1" dirty="0" smtClean="0">
                <a:solidFill>
                  <a:schemeClr val="bg1"/>
                </a:solidFill>
              </a:rPr>
              <a:t/>
            </a:r>
            <a:br>
              <a:rPr lang="en-US" sz="4000" b="0" i="1" dirty="0" smtClean="0">
                <a:solidFill>
                  <a:schemeClr val="bg1"/>
                </a:solidFill>
              </a:rPr>
            </a:br>
            <a:r>
              <a:rPr lang="en-US" sz="4000" b="0" i="1" dirty="0">
                <a:solidFill>
                  <a:schemeClr val="bg1"/>
                </a:solidFill>
              </a:rPr>
              <a:t/>
            </a:r>
            <a:br>
              <a:rPr lang="en-US" sz="4000" b="0" i="1" dirty="0">
                <a:solidFill>
                  <a:schemeClr val="bg1"/>
                </a:solidFill>
              </a:rPr>
            </a:br>
            <a:r>
              <a:rPr lang="en-US" sz="2800" b="0" i="1" dirty="0" smtClean="0">
                <a:solidFill>
                  <a:schemeClr val="bg1"/>
                </a:solidFill>
              </a:rPr>
              <a:t>-Supporting English Language Learners.  A Practical Guide for Ontario Educators (Grades 1 to 8).             Ontario Ministry of Education, 2008</a:t>
            </a:r>
            <a:endParaRPr lang="en-US" sz="2800" b="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E1102-5F01-47ED-888D-AB4E945D02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07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ELLs are students in English-language schools whose first language is a language other than English or is a variety of English that is significantly different from the variety used in instruction.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be Canadian-born or from another </a:t>
            </a:r>
            <a:r>
              <a:rPr lang="en-US" dirty="0" smtClean="0">
                <a:solidFill>
                  <a:schemeClr val="bg1"/>
                </a:solidFill>
              </a:rPr>
              <a:t>country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Diverse </a:t>
            </a: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Variety of strengths and needs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Aboriginal students whose first language is not English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Children born in distinct cultural or immigrant communities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English Language Learners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72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59323"/>
            <a:ext cx="8229600" cy="4840405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Programs may be adapted to align instruction and assessment with student’s stage of development in English.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593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Programming for 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2336510"/>
            <a:ext cx="8116435" cy="3463218"/>
            <a:chOff x="685800" y="2336510"/>
            <a:chExt cx="8116435" cy="346321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3124200" y="2336510"/>
              <a:ext cx="3048000" cy="1388091"/>
            </a:xfrm>
            <a:prstGeom prst="round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Adaptations</a:t>
              </a:r>
            </a:p>
            <a:p>
              <a:pPr algn="ctr"/>
              <a:r>
                <a:rPr lang="en-US" sz="1600" dirty="0" smtClean="0"/>
                <a:t>Include modifications and accommodations</a:t>
              </a:r>
              <a:endParaRPr lang="en-US" sz="16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5800" y="4235923"/>
              <a:ext cx="3200399" cy="1563805"/>
            </a:xfrm>
            <a:prstGeom prst="round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Modifications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Adjustments to the number and/or complexity of the curriculum expectations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01836" y="4198161"/>
              <a:ext cx="3200399" cy="1563805"/>
            </a:xfrm>
            <a:prstGeom prst="round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Accommodations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Strategies and provisions by teacher to help student meet the curriculum expectations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Striped Right Arrow 15"/>
          <p:cNvSpPr/>
          <p:nvPr/>
        </p:nvSpPr>
        <p:spPr>
          <a:xfrm rot="8447859">
            <a:off x="2010637" y="3496002"/>
            <a:ext cx="937923" cy="4572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2445095">
            <a:off x="6368909" y="3496002"/>
            <a:ext cx="937923" cy="4572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3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Considerations for Assessment, Evaluation and Communication of Achievement of 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6" y="1904999"/>
            <a:ext cx="8140829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21794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Considerations for Assessment, Evaluation and Communication of Achievement of 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8786"/>
            <a:ext cx="7924800" cy="3405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8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Considerations for Assessment, Evaluation and Communication of Achievement of 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4C049-299A-424B-88BF-C5CE68DD4A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3262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97888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Part 2: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Students with Special/Exceptional Needs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5DFCB-4634-433E-9066-6209AB1167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27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1025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Educators’ Resource Guide Supporting English Language Learners and Students with Special/Exceptional Needs (Chapter 7)</vt:lpstr>
      <vt:lpstr>Part 1:  English Language Learners</vt:lpstr>
      <vt:lpstr>“ELLs bring a wealth of knowledge and experience that when tapped, enriches the knowledge and understanding of all learners in the classroom.”  -Supporting English Language Learners.  A Practical Guide for Ontario Educators (Grades 1 to 8).             Ontario Ministry of Education, 2008</vt:lpstr>
      <vt:lpstr>English Language Learners</vt:lpstr>
      <vt:lpstr>Programming for ELLs</vt:lpstr>
      <vt:lpstr>Considerations for Assessment, Evaluation and Communication of Achievement of ELLs</vt:lpstr>
      <vt:lpstr>Considerations for Assessment, Evaluation and Communication of Achievement of ELLs</vt:lpstr>
      <vt:lpstr>Considerations for Assessment, Evaluation and Communication of Achievement of ELLs</vt:lpstr>
      <vt:lpstr>Part 2:  Students with Special/Exceptional Needs</vt:lpstr>
      <vt:lpstr>Special Education Programs</vt:lpstr>
      <vt:lpstr>Universal Design for Learning and Differentiated Instruction</vt:lpstr>
      <vt:lpstr>Programming for Students with Special/Exceptional Needs</vt:lpstr>
      <vt:lpstr>PowerPoint Presentation</vt:lpstr>
      <vt:lpstr>Differentiated Instruction</vt:lpstr>
      <vt:lpstr>PowerPoint Presentation</vt:lpstr>
      <vt:lpstr>Tiered Approach</vt:lpstr>
      <vt:lpstr>PowerPoint Presentation</vt:lpstr>
      <vt:lpstr>Tier One</vt:lpstr>
      <vt:lpstr>Tier Two</vt:lpstr>
      <vt:lpstr>Tier Three</vt:lpstr>
      <vt:lpstr>Considerations for Assessment, Evaluation and Communication of Achievement of Students with Special Needs</vt:lpstr>
      <vt:lpstr>Accommodations, Modifications and Alternative Expectations</vt:lpstr>
      <vt:lpstr>Frequently Asked Questions</vt:lpstr>
      <vt:lpstr>Frequently Asked Questions</vt:lpstr>
      <vt:lpstr>Frequently Asked Questions</vt:lpstr>
      <vt:lpstr>Frequently Asked Questions</vt:lpstr>
    </vt:vector>
  </TitlesOfParts>
  <Company>NCDSB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Educators Resource Guide Supporting English Language Learners and Students with Special/Exceptional Needs (Chapter 7)</dc:title>
  <dc:creator>Corapi, Anthony</dc:creator>
  <cp:lastModifiedBy>Anderson, Yvonne</cp:lastModifiedBy>
  <cp:revision>24</cp:revision>
  <cp:lastPrinted>2013-04-03T12:32:54Z</cp:lastPrinted>
  <dcterms:created xsi:type="dcterms:W3CDTF">2013-04-02T13:02:55Z</dcterms:created>
  <dcterms:modified xsi:type="dcterms:W3CDTF">2013-04-04T20:32:19Z</dcterms:modified>
</cp:coreProperties>
</file>